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65" r:id="rId2"/>
    <p:sldId id="310" r:id="rId3"/>
    <p:sldId id="311" r:id="rId4"/>
    <p:sldId id="312" r:id="rId5"/>
    <p:sldId id="317" r:id="rId6"/>
    <p:sldId id="319" r:id="rId7"/>
    <p:sldId id="316" r:id="rId8"/>
    <p:sldId id="324" r:id="rId9"/>
    <p:sldId id="322" r:id="rId10"/>
    <p:sldId id="323" r:id="rId11"/>
    <p:sldId id="314" r:id="rId12"/>
    <p:sldId id="321" r:id="rId13"/>
    <p:sldId id="320" r:id="rId14"/>
    <p:sldId id="325" r:id="rId15"/>
    <p:sldId id="326" r:id="rId16"/>
    <p:sldId id="327" r:id="rId17"/>
    <p:sldId id="328" r:id="rId18"/>
    <p:sldId id="329" r:id="rId19"/>
    <p:sldId id="330" r:id="rId20"/>
    <p:sldId id="331" r:id="rId21"/>
    <p:sldId id="332" r:id="rId22"/>
    <p:sldId id="340" r:id="rId23"/>
    <p:sldId id="342" r:id="rId24"/>
    <p:sldId id="333" r:id="rId25"/>
    <p:sldId id="334" r:id="rId26"/>
    <p:sldId id="341" r:id="rId27"/>
    <p:sldId id="338" r:id="rId28"/>
    <p:sldId id="337" r:id="rId29"/>
    <p:sldId id="339" r:id="rId30"/>
    <p:sldId id="335" r:id="rId31"/>
    <p:sldId id="336" r:id="rId32"/>
  </p:sldIdLst>
  <p:sldSz cx="12188825" cy="6858000"/>
  <p:notesSz cx="6858000" cy="9144000"/>
  <p:custDataLst>
    <p:tags r:id="rId3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2C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6534" autoAdjust="0"/>
  </p:normalViewPr>
  <p:slideViewPr>
    <p:cSldViewPr showGuides="1">
      <p:cViewPr varScale="1">
        <p:scale>
          <a:sx n="99" d="100"/>
          <a:sy n="99" d="100"/>
        </p:scale>
        <p:origin x="978" y="7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AA7164-26E8-4743-ADE8-0A2EB861D078}" type="doc">
      <dgm:prSet loTypeId="urn:microsoft.com/office/officeart/2005/8/layout/vProcess5" loCatId="process" qsTypeId="urn:microsoft.com/office/officeart/2005/8/quickstyle/simple5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566F4F33-CDC0-4E31-804E-6CAD81573998}">
      <dgm:prSet phldrT="[Text]"/>
      <dgm:spPr/>
      <dgm:t>
        <a:bodyPr/>
        <a:lstStyle/>
        <a:p>
          <a:r>
            <a:rPr lang="en-US" dirty="0"/>
            <a:t>Build</a:t>
          </a:r>
        </a:p>
      </dgm:t>
    </dgm:pt>
    <dgm:pt modelId="{3546F3E7-1CF6-4708-A200-CB1B2A71303C}" type="parTrans" cxnId="{FCBAF9E0-B4C1-4E25-8F82-77A5D3382B48}">
      <dgm:prSet/>
      <dgm:spPr/>
      <dgm:t>
        <a:bodyPr/>
        <a:lstStyle/>
        <a:p>
          <a:endParaRPr lang="en-US"/>
        </a:p>
      </dgm:t>
    </dgm:pt>
    <dgm:pt modelId="{5E58BBD8-CE91-4607-B28E-23BE3F30785A}" type="sibTrans" cxnId="{FCBAF9E0-B4C1-4E25-8F82-77A5D3382B48}">
      <dgm:prSet/>
      <dgm:spPr/>
      <dgm:t>
        <a:bodyPr/>
        <a:lstStyle/>
        <a:p>
          <a:endParaRPr lang="en-US" dirty="0"/>
        </a:p>
      </dgm:t>
    </dgm:pt>
    <dgm:pt modelId="{07D0B7F0-66E2-41F1-8ED2-FC9944A3C452}">
      <dgm:prSet phldrT="[Text]"/>
      <dgm:spPr/>
      <dgm:t>
        <a:bodyPr/>
        <a:lstStyle/>
        <a:p>
          <a:r>
            <a:rPr lang="en-US" dirty="0"/>
            <a:t>Publish</a:t>
          </a:r>
        </a:p>
      </dgm:t>
    </dgm:pt>
    <dgm:pt modelId="{80A5FEF0-4637-419D-9DB2-1D62B0C003F4}" type="parTrans" cxnId="{9B8740E6-6879-4462-B90B-D77FE001736C}">
      <dgm:prSet/>
      <dgm:spPr/>
      <dgm:t>
        <a:bodyPr/>
        <a:lstStyle/>
        <a:p>
          <a:endParaRPr lang="en-US"/>
        </a:p>
      </dgm:t>
    </dgm:pt>
    <dgm:pt modelId="{100C0E36-6D58-4124-9659-4508506A9BE7}" type="sibTrans" cxnId="{9B8740E6-6879-4462-B90B-D77FE001736C}">
      <dgm:prSet/>
      <dgm:spPr/>
      <dgm:t>
        <a:bodyPr/>
        <a:lstStyle/>
        <a:p>
          <a:endParaRPr lang="en-US"/>
        </a:p>
      </dgm:t>
    </dgm:pt>
    <dgm:pt modelId="{47376DD5-E52E-4F46-89B1-5EC37930734D}">
      <dgm:prSet phldrT="[Text]"/>
      <dgm:spPr/>
      <dgm:t>
        <a:bodyPr/>
        <a:lstStyle/>
        <a:p>
          <a:r>
            <a:rPr lang="en-US" dirty="0"/>
            <a:t>Orchestrate</a:t>
          </a:r>
        </a:p>
      </dgm:t>
    </dgm:pt>
    <dgm:pt modelId="{FD6F92F6-3B88-4F53-9C29-A404672CF12A}" type="parTrans" cxnId="{58B58189-F0A8-4773-B90D-40FD7F06999C}">
      <dgm:prSet/>
      <dgm:spPr/>
      <dgm:t>
        <a:bodyPr/>
        <a:lstStyle/>
        <a:p>
          <a:endParaRPr lang="en-US"/>
        </a:p>
      </dgm:t>
    </dgm:pt>
    <dgm:pt modelId="{149C2CD8-3EB1-4B1C-A718-6B98BF5D5E32}" type="sibTrans" cxnId="{58B58189-F0A8-4773-B90D-40FD7F06999C}">
      <dgm:prSet/>
      <dgm:spPr/>
      <dgm:t>
        <a:bodyPr/>
        <a:lstStyle/>
        <a:p>
          <a:endParaRPr lang="en-US"/>
        </a:p>
      </dgm:t>
    </dgm:pt>
    <dgm:pt modelId="{0C887EA7-D955-4B7D-94AD-CCFB0B3798CC}">
      <dgm:prSet/>
      <dgm:spPr/>
      <dgm:t>
        <a:bodyPr/>
        <a:lstStyle/>
        <a:p>
          <a:r>
            <a:rPr lang="en-US" dirty="0"/>
            <a:t>Run</a:t>
          </a:r>
        </a:p>
      </dgm:t>
    </dgm:pt>
    <dgm:pt modelId="{EBFF0CF5-77AF-4FAA-B327-0E0BD98F6257}" type="parTrans" cxnId="{07EB678D-7AED-46D5-93BE-68CBB0AB5932}">
      <dgm:prSet/>
      <dgm:spPr/>
      <dgm:t>
        <a:bodyPr/>
        <a:lstStyle/>
        <a:p>
          <a:endParaRPr lang="en-US"/>
        </a:p>
      </dgm:t>
    </dgm:pt>
    <dgm:pt modelId="{31750409-2C15-449F-BB57-7B2AE504E652}" type="sibTrans" cxnId="{07EB678D-7AED-46D5-93BE-68CBB0AB5932}">
      <dgm:prSet/>
      <dgm:spPr/>
      <dgm:t>
        <a:bodyPr/>
        <a:lstStyle/>
        <a:p>
          <a:endParaRPr lang="en-US"/>
        </a:p>
      </dgm:t>
    </dgm:pt>
    <dgm:pt modelId="{98EBA502-3C6A-454E-88DF-CF71D4A5DD14}" type="pres">
      <dgm:prSet presAssocID="{D8AA7164-26E8-4743-ADE8-0A2EB861D078}" presName="outerComposite" presStyleCnt="0">
        <dgm:presLayoutVars>
          <dgm:chMax val="5"/>
          <dgm:dir/>
          <dgm:resizeHandles val="exact"/>
        </dgm:presLayoutVars>
      </dgm:prSet>
      <dgm:spPr/>
    </dgm:pt>
    <dgm:pt modelId="{D410AAB6-6859-4060-B4CE-5117F776B822}" type="pres">
      <dgm:prSet presAssocID="{D8AA7164-26E8-4743-ADE8-0A2EB861D078}" presName="dummyMaxCanvas" presStyleCnt="0">
        <dgm:presLayoutVars/>
      </dgm:prSet>
      <dgm:spPr/>
    </dgm:pt>
    <dgm:pt modelId="{40BEBD15-BBF9-457A-8D02-C83DDC53B127}" type="pres">
      <dgm:prSet presAssocID="{D8AA7164-26E8-4743-ADE8-0A2EB861D078}" presName="FourNodes_1" presStyleLbl="node1" presStyleIdx="0" presStyleCnt="4" custLinFactNeighborX="-18070" custLinFactNeighborY="-44958">
        <dgm:presLayoutVars>
          <dgm:bulletEnabled val="1"/>
        </dgm:presLayoutVars>
      </dgm:prSet>
      <dgm:spPr/>
    </dgm:pt>
    <dgm:pt modelId="{DAD8C769-77B2-4131-BE66-2A987A81F578}" type="pres">
      <dgm:prSet presAssocID="{D8AA7164-26E8-4743-ADE8-0A2EB861D078}" presName="FourNodes_2" presStyleLbl="node1" presStyleIdx="1" presStyleCnt="4">
        <dgm:presLayoutVars>
          <dgm:bulletEnabled val="1"/>
        </dgm:presLayoutVars>
      </dgm:prSet>
      <dgm:spPr/>
    </dgm:pt>
    <dgm:pt modelId="{8E36D1CF-E637-44E0-A63D-FA31615E3A95}" type="pres">
      <dgm:prSet presAssocID="{D8AA7164-26E8-4743-ADE8-0A2EB861D078}" presName="FourNodes_3" presStyleLbl="node1" presStyleIdx="2" presStyleCnt="4">
        <dgm:presLayoutVars>
          <dgm:bulletEnabled val="1"/>
        </dgm:presLayoutVars>
      </dgm:prSet>
      <dgm:spPr/>
    </dgm:pt>
    <dgm:pt modelId="{B669704F-D022-4A6F-B052-9DCCC1497F9A}" type="pres">
      <dgm:prSet presAssocID="{D8AA7164-26E8-4743-ADE8-0A2EB861D078}" presName="FourNodes_4" presStyleLbl="node1" presStyleIdx="3" presStyleCnt="4">
        <dgm:presLayoutVars>
          <dgm:bulletEnabled val="1"/>
        </dgm:presLayoutVars>
      </dgm:prSet>
      <dgm:spPr/>
    </dgm:pt>
    <dgm:pt modelId="{82ACAFF8-7D0E-4A3C-BCEF-1012DA133E92}" type="pres">
      <dgm:prSet presAssocID="{D8AA7164-26E8-4743-ADE8-0A2EB861D078}" presName="FourConn_1-2" presStyleLbl="fgAccFollowNode1" presStyleIdx="0" presStyleCnt="3">
        <dgm:presLayoutVars>
          <dgm:bulletEnabled val="1"/>
        </dgm:presLayoutVars>
      </dgm:prSet>
      <dgm:spPr/>
    </dgm:pt>
    <dgm:pt modelId="{0150EC8E-DB6E-4AEC-AFAE-FD3854C0994C}" type="pres">
      <dgm:prSet presAssocID="{D8AA7164-26E8-4743-ADE8-0A2EB861D078}" presName="FourConn_2-3" presStyleLbl="fgAccFollowNode1" presStyleIdx="1" presStyleCnt="3">
        <dgm:presLayoutVars>
          <dgm:bulletEnabled val="1"/>
        </dgm:presLayoutVars>
      </dgm:prSet>
      <dgm:spPr/>
    </dgm:pt>
    <dgm:pt modelId="{66D21DCA-38D2-41C6-BEAD-5E5E37CF25AD}" type="pres">
      <dgm:prSet presAssocID="{D8AA7164-26E8-4743-ADE8-0A2EB861D078}" presName="FourConn_3-4" presStyleLbl="fgAccFollowNode1" presStyleIdx="2" presStyleCnt="3">
        <dgm:presLayoutVars>
          <dgm:bulletEnabled val="1"/>
        </dgm:presLayoutVars>
      </dgm:prSet>
      <dgm:spPr/>
    </dgm:pt>
    <dgm:pt modelId="{A1028AB6-79CD-4B97-A91E-83D4AD3CBA64}" type="pres">
      <dgm:prSet presAssocID="{D8AA7164-26E8-4743-ADE8-0A2EB861D078}" presName="FourNodes_1_text" presStyleLbl="node1" presStyleIdx="3" presStyleCnt="4">
        <dgm:presLayoutVars>
          <dgm:bulletEnabled val="1"/>
        </dgm:presLayoutVars>
      </dgm:prSet>
      <dgm:spPr/>
    </dgm:pt>
    <dgm:pt modelId="{D3E59A95-2F88-43B0-8D75-A54EDEE52F53}" type="pres">
      <dgm:prSet presAssocID="{D8AA7164-26E8-4743-ADE8-0A2EB861D078}" presName="FourNodes_2_text" presStyleLbl="node1" presStyleIdx="3" presStyleCnt="4">
        <dgm:presLayoutVars>
          <dgm:bulletEnabled val="1"/>
        </dgm:presLayoutVars>
      </dgm:prSet>
      <dgm:spPr/>
    </dgm:pt>
    <dgm:pt modelId="{51485DED-5139-4A1E-AE1E-FF3CCC496CB3}" type="pres">
      <dgm:prSet presAssocID="{D8AA7164-26E8-4743-ADE8-0A2EB861D078}" presName="FourNodes_3_text" presStyleLbl="node1" presStyleIdx="3" presStyleCnt="4">
        <dgm:presLayoutVars>
          <dgm:bulletEnabled val="1"/>
        </dgm:presLayoutVars>
      </dgm:prSet>
      <dgm:spPr/>
    </dgm:pt>
    <dgm:pt modelId="{F48453B9-D953-42D6-8A75-277E2CC0AFDA}" type="pres">
      <dgm:prSet presAssocID="{D8AA7164-26E8-4743-ADE8-0A2EB861D078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827A955B-EC94-4C92-9391-AFDB699F20BE}" type="presOf" srcId="{5E58BBD8-CE91-4607-B28E-23BE3F30785A}" destId="{82ACAFF8-7D0E-4A3C-BCEF-1012DA133E92}" srcOrd="0" destOrd="0" presId="urn:microsoft.com/office/officeart/2005/8/layout/vProcess5"/>
    <dgm:cxn modelId="{99FC4F4D-2F2B-4413-A3B5-D3465E27109D}" type="presOf" srcId="{07D0B7F0-66E2-41F1-8ED2-FC9944A3C452}" destId="{D3E59A95-2F88-43B0-8D75-A54EDEE52F53}" srcOrd="1" destOrd="0" presId="urn:microsoft.com/office/officeart/2005/8/layout/vProcess5"/>
    <dgm:cxn modelId="{21CF4086-8AB0-4FA0-97FA-0493A9D54361}" type="presOf" srcId="{149C2CD8-3EB1-4B1C-A718-6B98BF5D5E32}" destId="{66D21DCA-38D2-41C6-BEAD-5E5E37CF25AD}" srcOrd="0" destOrd="0" presId="urn:microsoft.com/office/officeart/2005/8/layout/vProcess5"/>
    <dgm:cxn modelId="{800CDF88-50C4-4F18-92D6-1002CABA7527}" type="presOf" srcId="{566F4F33-CDC0-4E31-804E-6CAD81573998}" destId="{40BEBD15-BBF9-457A-8D02-C83DDC53B127}" srcOrd="0" destOrd="0" presId="urn:microsoft.com/office/officeart/2005/8/layout/vProcess5"/>
    <dgm:cxn modelId="{58B58189-F0A8-4773-B90D-40FD7F06999C}" srcId="{D8AA7164-26E8-4743-ADE8-0A2EB861D078}" destId="{47376DD5-E52E-4F46-89B1-5EC37930734D}" srcOrd="2" destOrd="0" parTransId="{FD6F92F6-3B88-4F53-9C29-A404672CF12A}" sibTransId="{149C2CD8-3EB1-4B1C-A718-6B98BF5D5E32}"/>
    <dgm:cxn modelId="{07EB678D-7AED-46D5-93BE-68CBB0AB5932}" srcId="{D8AA7164-26E8-4743-ADE8-0A2EB861D078}" destId="{0C887EA7-D955-4B7D-94AD-CCFB0B3798CC}" srcOrd="3" destOrd="0" parTransId="{EBFF0CF5-77AF-4FAA-B327-0E0BD98F6257}" sibTransId="{31750409-2C15-449F-BB57-7B2AE504E652}"/>
    <dgm:cxn modelId="{9035DEA0-5BD5-4301-899A-C9F11E73BA62}" type="presOf" srcId="{100C0E36-6D58-4124-9659-4508506A9BE7}" destId="{0150EC8E-DB6E-4AEC-AFAE-FD3854C0994C}" srcOrd="0" destOrd="0" presId="urn:microsoft.com/office/officeart/2005/8/layout/vProcess5"/>
    <dgm:cxn modelId="{2DCB59AC-630C-404B-BC0A-25F7C04A2765}" type="presOf" srcId="{D8AA7164-26E8-4743-ADE8-0A2EB861D078}" destId="{98EBA502-3C6A-454E-88DF-CF71D4A5DD14}" srcOrd="0" destOrd="0" presId="urn:microsoft.com/office/officeart/2005/8/layout/vProcess5"/>
    <dgm:cxn modelId="{C1C3C1B2-7769-4A96-A46C-5F88A4806ED8}" type="presOf" srcId="{07D0B7F0-66E2-41F1-8ED2-FC9944A3C452}" destId="{DAD8C769-77B2-4131-BE66-2A987A81F578}" srcOrd="0" destOrd="0" presId="urn:microsoft.com/office/officeart/2005/8/layout/vProcess5"/>
    <dgm:cxn modelId="{87268AB6-4D65-46C0-8730-6E9E526C9A9C}" type="presOf" srcId="{47376DD5-E52E-4F46-89B1-5EC37930734D}" destId="{51485DED-5139-4A1E-AE1E-FF3CCC496CB3}" srcOrd="1" destOrd="0" presId="urn:microsoft.com/office/officeart/2005/8/layout/vProcess5"/>
    <dgm:cxn modelId="{BA0737B9-3718-4E4F-9A44-EAC6BA6158BE}" type="presOf" srcId="{47376DD5-E52E-4F46-89B1-5EC37930734D}" destId="{8E36D1CF-E637-44E0-A63D-FA31615E3A95}" srcOrd="0" destOrd="0" presId="urn:microsoft.com/office/officeart/2005/8/layout/vProcess5"/>
    <dgm:cxn modelId="{DDE6E2C8-D1A2-4316-8EF7-5E100749C7E4}" type="presOf" srcId="{566F4F33-CDC0-4E31-804E-6CAD81573998}" destId="{A1028AB6-79CD-4B97-A91E-83D4AD3CBA64}" srcOrd="1" destOrd="0" presId="urn:microsoft.com/office/officeart/2005/8/layout/vProcess5"/>
    <dgm:cxn modelId="{074F76D9-0ED6-48AB-A14E-BC03F8CA98AE}" type="presOf" srcId="{0C887EA7-D955-4B7D-94AD-CCFB0B3798CC}" destId="{F48453B9-D953-42D6-8A75-277E2CC0AFDA}" srcOrd="1" destOrd="0" presId="urn:microsoft.com/office/officeart/2005/8/layout/vProcess5"/>
    <dgm:cxn modelId="{FCBAF9E0-B4C1-4E25-8F82-77A5D3382B48}" srcId="{D8AA7164-26E8-4743-ADE8-0A2EB861D078}" destId="{566F4F33-CDC0-4E31-804E-6CAD81573998}" srcOrd="0" destOrd="0" parTransId="{3546F3E7-1CF6-4708-A200-CB1B2A71303C}" sibTransId="{5E58BBD8-CE91-4607-B28E-23BE3F30785A}"/>
    <dgm:cxn modelId="{9B8740E6-6879-4462-B90B-D77FE001736C}" srcId="{D8AA7164-26E8-4743-ADE8-0A2EB861D078}" destId="{07D0B7F0-66E2-41F1-8ED2-FC9944A3C452}" srcOrd="1" destOrd="0" parTransId="{80A5FEF0-4637-419D-9DB2-1D62B0C003F4}" sibTransId="{100C0E36-6D58-4124-9659-4508506A9BE7}"/>
    <dgm:cxn modelId="{729838EA-6AD9-4E44-B285-ED274E748AF6}" type="presOf" srcId="{0C887EA7-D955-4B7D-94AD-CCFB0B3798CC}" destId="{B669704F-D022-4A6F-B052-9DCCC1497F9A}" srcOrd="0" destOrd="0" presId="urn:microsoft.com/office/officeart/2005/8/layout/vProcess5"/>
    <dgm:cxn modelId="{A18C0097-C2D7-427D-AE45-51555EE1487D}" type="presParOf" srcId="{98EBA502-3C6A-454E-88DF-CF71D4A5DD14}" destId="{D410AAB6-6859-4060-B4CE-5117F776B822}" srcOrd="0" destOrd="0" presId="urn:microsoft.com/office/officeart/2005/8/layout/vProcess5"/>
    <dgm:cxn modelId="{2AFFFDAE-F329-4337-9020-133E835E56D6}" type="presParOf" srcId="{98EBA502-3C6A-454E-88DF-CF71D4A5DD14}" destId="{40BEBD15-BBF9-457A-8D02-C83DDC53B127}" srcOrd="1" destOrd="0" presId="urn:microsoft.com/office/officeart/2005/8/layout/vProcess5"/>
    <dgm:cxn modelId="{EC98075A-A6A9-4E19-A59C-1C2C7C5257A6}" type="presParOf" srcId="{98EBA502-3C6A-454E-88DF-CF71D4A5DD14}" destId="{DAD8C769-77B2-4131-BE66-2A987A81F578}" srcOrd="2" destOrd="0" presId="urn:microsoft.com/office/officeart/2005/8/layout/vProcess5"/>
    <dgm:cxn modelId="{93C7C653-5887-434E-9AC4-3BBB97CA2096}" type="presParOf" srcId="{98EBA502-3C6A-454E-88DF-CF71D4A5DD14}" destId="{8E36D1CF-E637-44E0-A63D-FA31615E3A95}" srcOrd="3" destOrd="0" presId="urn:microsoft.com/office/officeart/2005/8/layout/vProcess5"/>
    <dgm:cxn modelId="{A089D3C3-F15D-434C-AFEA-2752455C85BE}" type="presParOf" srcId="{98EBA502-3C6A-454E-88DF-CF71D4A5DD14}" destId="{B669704F-D022-4A6F-B052-9DCCC1497F9A}" srcOrd="4" destOrd="0" presId="urn:microsoft.com/office/officeart/2005/8/layout/vProcess5"/>
    <dgm:cxn modelId="{FD54F7D9-C998-4B5D-9075-344290F59BED}" type="presParOf" srcId="{98EBA502-3C6A-454E-88DF-CF71D4A5DD14}" destId="{82ACAFF8-7D0E-4A3C-BCEF-1012DA133E92}" srcOrd="5" destOrd="0" presId="urn:microsoft.com/office/officeart/2005/8/layout/vProcess5"/>
    <dgm:cxn modelId="{357034C3-FEE3-4805-8D1F-6EA36BFF320B}" type="presParOf" srcId="{98EBA502-3C6A-454E-88DF-CF71D4A5DD14}" destId="{0150EC8E-DB6E-4AEC-AFAE-FD3854C0994C}" srcOrd="6" destOrd="0" presId="urn:microsoft.com/office/officeart/2005/8/layout/vProcess5"/>
    <dgm:cxn modelId="{71995E52-CD5F-4A4D-AC08-4DD4FC63D25B}" type="presParOf" srcId="{98EBA502-3C6A-454E-88DF-CF71D4A5DD14}" destId="{66D21DCA-38D2-41C6-BEAD-5E5E37CF25AD}" srcOrd="7" destOrd="0" presId="urn:microsoft.com/office/officeart/2005/8/layout/vProcess5"/>
    <dgm:cxn modelId="{57D991EE-A433-443C-A97C-7F167190A389}" type="presParOf" srcId="{98EBA502-3C6A-454E-88DF-CF71D4A5DD14}" destId="{A1028AB6-79CD-4B97-A91E-83D4AD3CBA64}" srcOrd="8" destOrd="0" presId="urn:microsoft.com/office/officeart/2005/8/layout/vProcess5"/>
    <dgm:cxn modelId="{DDCF341E-BAFD-4B24-88D5-01B6D55ABC44}" type="presParOf" srcId="{98EBA502-3C6A-454E-88DF-CF71D4A5DD14}" destId="{D3E59A95-2F88-43B0-8D75-A54EDEE52F53}" srcOrd="9" destOrd="0" presId="urn:microsoft.com/office/officeart/2005/8/layout/vProcess5"/>
    <dgm:cxn modelId="{66BD57DA-7238-4FD0-858E-427A4B2A18D6}" type="presParOf" srcId="{98EBA502-3C6A-454E-88DF-CF71D4A5DD14}" destId="{51485DED-5139-4A1E-AE1E-FF3CCC496CB3}" srcOrd="10" destOrd="0" presId="urn:microsoft.com/office/officeart/2005/8/layout/vProcess5"/>
    <dgm:cxn modelId="{AA930EC4-85BB-4DE5-9E60-673B489547A1}" type="presParOf" srcId="{98EBA502-3C6A-454E-88DF-CF71D4A5DD14}" destId="{F48453B9-D953-42D6-8A75-277E2CC0AFDA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BEBD15-BBF9-457A-8D02-C83DDC53B127}">
      <dsp:nvSpPr>
        <dsp:cNvPr id="0" name=""/>
        <dsp:cNvSpPr/>
      </dsp:nvSpPr>
      <dsp:spPr>
        <a:xfrm>
          <a:off x="0" y="0"/>
          <a:ext cx="6509523" cy="10228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Build</a:t>
          </a:r>
        </a:p>
      </dsp:txBody>
      <dsp:txXfrm>
        <a:off x="29957" y="29957"/>
        <a:ext cx="5319395" cy="962903"/>
      </dsp:txXfrm>
    </dsp:sp>
    <dsp:sp modelId="{DAD8C769-77B2-4131-BE66-2A987A81F578}">
      <dsp:nvSpPr>
        <dsp:cNvPr id="0" name=""/>
        <dsp:cNvSpPr/>
      </dsp:nvSpPr>
      <dsp:spPr>
        <a:xfrm>
          <a:off x="545172" y="1208784"/>
          <a:ext cx="6509523" cy="10228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84115"/>
                <a:satOff val="-6125"/>
                <a:lumOff val="973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84115"/>
                <a:satOff val="-6125"/>
                <a:lumOff val="973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84115"/>
                <a:satOff val="-6125"/>
                <a:lumOff val="973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Publish</a:t>
          </a:r>
        </a:p>
      </dsp:txBody>
      <dsp:txXfrm>
        <a:off x="575129" y="1238741"/>
        <a:ext cx="5239605" cy="962903"/>
      </dsp:txXfrm>
    </dsp:sp>
    <dsp:sp modelId="{8E36D1CF-E637-44E0-A63D-FA31615E3A95}">
      <dsp:nvSpPr>
        <dsp:cNvPr id="0" name=""/>
        <dsp:cNvSpPr/>
      </dsp:nvSpPr>
      <dsp:spPr>
        <a:xfrm>
          <a:off x="1082208" y="2417568"/>
          <a:ext cx="6509523" cy="10228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168230"/>
                <a:satOff val="-12249"/>
                <a:lumOff val="1946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168230"/>
                <a:satOff val="-12249"/>
                <a:lumOff val="1946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168230"/>
                <a:satOff val="-12249"/>
                <a:lumOff val="1946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Orchestrate</a:t>
          </a:r>
        </a:p>
      </dsp:txBody>
      <dsp:txXfrm>
        <a:off x="1112165" y="2447525"/>
        <a:ext cx="5247742" cy="962903"/>
      </dsp:txXfrm>
    </dsp:sp>
    <dsp:sp modelId="{B669704F-D022-4A6F-B052-9DCCC1497F9A}">
      <dsp:nvSpPr>
        <dsp:cNvPr id="0" name=""/>
        <dsp:cNvSpPr/>
      </dsp:nvSpPr>
      <dsp:spPr>
        <a:xfrm>
          <a:off x="1627380" y="3626353"/>
          <a:ext cx="6509523" cy="10228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252345"/>
                <a:satOff val="-18374"/>
                <a:lumOff val="2919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252345"/>
                <a:satOff val="-18374"/>
                <a:lumOff val="2919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252345"/>
                <a:satOff val="-18374"/>
                <a:lumOff val="2919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Run</a:t>
          </a:r>
        </a:p>
      </dsp:txBody>
      <dsp:txXfrm>
        <a:off x="1657337" y="3656310"/>
        <a:ext cx="5239605" cy="962903"/>
      </dsp:txXfrm>
    </dsp:sp>
    <dsp:sp modelId="{82ACAFF8-7D0E-4A3C-BCEF-1012DA133E92}">
      <dsp:nvSpPr>
        <dsp:cNvPr id="0" name=""/>
        <dsp:cNvSpPr/>
      </dsp:nvSpPr>
      <dsp:spPr>
        <a:xfrm>
          <a:off x="5844691" y="783385"/>
          <a:ext cx="664831" cy="66483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 dirty="0"/>
        </a:p>
      </dsp:txBody>
      <dsp:txXfrm>
        <a:off x="5994278" y="783385"/>
        <a:ext cx="365657" cy="500285"/>
      </dsp:txXfrm>
    </dsp:sp>
    <dsp:sp modelId="{0150EC8E-DB6E-4AEC-AFAE-FD3854C0994C}">
      <dsp:nvSpPr>
        <dsp:cNvPr id="0" name=""/>
        <dsp:cNvSpPr/>
      </dsp:nvSpPr>
      <dsp:spPr>
        <a:xfrm>
          <a:off x="6389864" y="1992169"/>
          <a:ext cx="664831" cy="66483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6539451" y="1992169"/>
        <a:ext cx="365657" cy="500285"/>
      </dsp:txXfrm>
    </dsp:sp>
    <dsp:sp modelId="{66D21DCA-38D2-41C6-BEAD-5E5E37CF25AD}">
      <dsp:nvSpPr>
        <dsp:cNvPr id="0" name=""/>
        <dsp:cNvSpPr/>
      </dsp:nvSpPr>
      <dsp:spPr>
        <a:xfrm>
          <a:off x="6926899" y="3200954"/>
          <a:ext cx="664831" cy="66483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7076486" y="3200954"/>
        <a:ext cx="365657" cy="5002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4/20/2018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4/20/2018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NZ" smtClean="0"/>
              <a:t>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47276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NZ" smtClean="0"/>
              <a:t>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86153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NZ" smtClean="0"/>
              <a:t>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74459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NZ" smtClean="0"/>
              <a:t>11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04364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NZ" smtClean="0"/>
              <a:t>15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3978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NZ" smtClean="0"/>
              <a:t>16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92875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NZ" smtClean="0"/>
              <a:t>24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35724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4/20/2018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4/20/2018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4/20/2018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4/20/2018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4/20/2018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4/20/2018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4/20/2018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4/20/2018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4/20/2018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4/20/2018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4/20/2018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30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29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9349678" cy="2895600"/>
          </a:xfrm>
        </p:spPr>
        <p:txBody>
          <a:bodyPr/>
          <a:lstStyle/>
          <a:p>
            <a:r>
              <a:rPr lang="en-US" dirty="0"/>
              <a:t>Containerize Your World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/>
          <a:lstStyle/>
          <a:p>
            <a:r>
              <a:rPr lang="en-NZ" dirty="0"/>
              <a:t>Getting Started with Containers using Azure Container Service, Docker &amp; Kubernetes</a:t>
            </a:r>
            <a:endParaRPr lang="it-IT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B1E3CB-BF01-4BA4-B350-147EF049F99D}"/>
              </a:ext>
            </a:extLst>
          </p:cNvPr>
          <p:cNvSpPr/>
          <p:nvPr/>
        </p:nvSpPr>
        <p:spPr>
          <a:xfrm>
            <a:off x="7246540" y="1988840"/>
            <a:ext cx="482453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NZ" sz="2800" dirty="0"/>
              <a:t>Daniel Scott-Raynsford</a:t>
            </a:r>
          </a:p>
          <a:p>
            <a:pPr algn="r"/>
            <a:r>
              <a:rPr lang="en-NZ" b="1" dirty="0"/>
              <a:t>Continuous Delivery Practice Lead @ IAG NZ</a:t>
            </a:r>
          </a:p>
          <a:p>
            <a:pPr algn="r"/>
            <a:r>
              <a:rPr lang="en-NZ" i="1" dirty="0"/>
              <a:t>Microsoft Cloud &amp; </a:t>
            </a:r>
            <a:r>
              <a:rPr lang="en-NZ" i="1" dirty="0" err="1"/>
              <a:t>Datacenter</a:t>
            </a:r>
            <a:r>
              <a:rPr lang="en-NZ" i="1" dirty="0"/>
              <a:t> Management MVP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7009C5-8A6F-4D45-BA83-FCAD7F7195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924" y="254298"/>
            <a:ext cx="1193637" cy="1619121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49BFB8-DE0F-443C-AEC3-2D4A65BA0A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196" y="4724400"/>
            <a:ext cx="2581807" cy="21609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3D237F-EAA0-4DD3-B056-7A8B1213AC98}"/>
              </a:ext>
            </a:extLst>
          </p:cNvPr>
          <p:cNvSpPr/>
          <p:nvPr/>
        </p:nvSpPr>
        <p:spPr>
          <a:xfrm>
            <a:off x="1065213" y="5588168"/>
            <a:ext cx="679064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sz="5400" u="sng" dirty="0">
                <a:solidFill>
                  <a:srgbClr val="FFFF00"/>
                </a:solidFill>
              </a:rPr>
              <a:t>https://goo.gl/V5mdHS</a:t>
            </a:r>
            <a:endParaRPr lang="en-NZ" sz="6000" u="sng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98D19-FC17-41FA-B4D5-72FB440BC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260648"/>
            <a:ext cx="9144001" cy="1371600"/>
          </a:xfrm>
        </p:spPr>
        <p:txBody>
          <a:bodyPr>
            <a:normAutofit/>
          </a:bodyPr>
          <a:lstStyle/>
          <a:p>
            <a:pPr algn="ctr"/>
            <a:r>
              <a:rPr lang="en-NZ" sz="5400" dirty="0"/>
              <a:t>Container Hosts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535D7-1939-4B0A-9383-A30091918D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1" y="2622849"/>
            <a:ext cx="4416552" cy="3276600"/>
          </a:xfrm>
        </p:spPr>
        <p:txBody>
          <a:bodyPr>
            <a:normAutofit lnSpcReduction="10000"/>
          </a:bodyPr>
          <a:lstStyle/>
          <a:p>
            <a:pPr lvl="1"/>
            <a:endParaRPr lang="en-NZ" sz="3600" dirty="0"/>
          </a:p>
          <a:p>
            <a:pPr lvl="1"/>
            <a:r>
              <a:rPr lang="en-NZ" sz="3600" dirty="0"/>
              <a:t>Windows Server Containers</a:t>
            </a:r>
          </a:p>
          <a:p>
            <a:pPr lvl="1"/>
            <a:r>
              <a:rPr lang="en-NZ" sz="3600" dirty="0"/>
              <a:t>Hyper-V (Isolated) Containers</a:t>
            </a:r>
          </a:p>
          <a:p>
            <a:pPr lvl="1"/>
            <a:r>
              <a:rPr lang="en-NZ" sz="3600" u="sng" dirty="0"/>
              <a:t>Linux Containers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391B3E-F441-4CBF-A283-8CDDCF6F2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460" y="3140968"/>
            <a:ext cx="4588745" cy="28083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2D60596-DBB9-418A-A6C5-11DC9D143D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948" y="1764476"/>
            <a:ext cx="5886775" cy="114160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C074FAE-E7C1-431E-8643-1A4CC43F4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657" y="1764476"/>
            <a:ext cx="3315786" cy="114160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52D3BDC-B8BC-4FC1-90C5-7727A34D80AA}"/>
              </a:ext>
            </a:extLst>
          </p:cNvPr>
          <p:cNvSpPr/>
          <p:nvPr/>
        </p:nvSpPr>
        <p:spPr>
          <a:xfrm>
            <a:off x="7547366" y="1867134"/>
            <a:ext cx="5405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5400" b="1" dirty="0">
                <a:solidFill>
                  <a:srgbClr val="C00000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</a:rPr>
              <a:t>+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F32F81C-BC77-49A2-9D46-4ACA761F00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436" y="3140968"/>
            <a:ext cx="4996805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07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07370BD-66DE-4567-A6B1-10D3FBFDE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31440"/>
            <a:ext cx="12188825" cy="8125883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0" y="2709118"/>
            <a:ext cx="12188825" cy="1371600"/>
          </a:xfrm>
          <a:solidFill>
            <a:schemeClr val="accent1">
              <a:alpha val="72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Container </a:t>
            </a:r>
            <a:r>
              <a:rPr lang="en-US" sz="6600" b="1" dirty="0">
                <a:solidFill>
                  <a:srgbClr val="FFFF00"/>
                </a:solidFill>
              </a:rPr>
              <a:t>Images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E2C29-F27C-4FC2-A9F6-984DC7047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72" y="152657"/>
            <a:ext cx="2466975" cy="185737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glow rad="596900">
              <a:schemeClr val="accent1">
                <a:alpha val="40000"/>
              </a:schemeClr>
            </a:glo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1CAE617-881F-413D-94E9-AE4E362FF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196" y="4724400"/>
            <a:ext cx="2581807" cy="216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1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A9010-571E-4561-9EE7-EEB6F2CE8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NZ" sz="5400" dirty="0"/>
              <a:t>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21BA4-8661-43CA-87AB-63FC75DD9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3200" dirty="0"/>
              <a:t>Base Image</a:t>
            </a:r>
          </a:p>
          <a:p>
            <a:pPr lvl="1"/>
            <a:r>
              <a:rPr lang="en-NZ" sz="2800" dirty="0"/>
              <a:t>Many Linux</a:t>
            </a:r>
          </a:p>
          <a:p>
            <a:pPr lvl="1"/>
            <a:r>
              <a:rPr lang="en-NZ" sz="2800" dirty="0"/>
              <a:t>Windows Server Core</a:t>
            </a:r>
          </a:p>
          <a:p>
            <a:pPr lvl="1"/>
            <a:r>
              <a:rPr lang="en-NZ" sz="2800" dirty="0"/>
              <a:t>Nano Server</a:t>
            </a:r>
          </a:p>
          <a:p>
            <a:r>
              <a:rPr lang="en-NZ" sz="3200" dirty="0"/>
              <a:t>References Parent</a:t>
            </a:r>
          </a:p>
          <a:p>
            <a:r>
              <a:rPr lang="en-NZ" sz="3200" dirty="0"/>
              <a:t>Differences Only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F35209-FF5C-4799-A4D5-7C3E2E7D9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005" y="1900684"/>
            <a:ext cx="5492155" cy="411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2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E4F64-E056-47BC-95D7-57DE3504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NZ" sz="5400" dirty="0"/>
              <a:t>Container Registry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1695-0CE6-49B5-8F50-22DE023D4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3600" dirty="0"/>
              <a:t>On Container Host</a:t>
            </a:r>
          </a:p>
          <a:p>
            <a:pPr lvl="1"/>
            <a:r>
              <a:rPr lang="en-NZ" sz="3200" dirty="0"/>
              <a:t>Only accessible on host</a:t>
            </a:r>
          </a:p>
          <a:p>
            <a:r>
              <a:rPr lang="en-NZ" sz="3600" dirty="0"/>
              <a:t>Docker Hub</a:t>
            </a:r>
          </a:p>
          <a:p>
            <a:pPr lvl="1"/>
            <a:r>
              <a:rPr lang="en-NZ" sz="3200" dirty="0"/>
              <a:t>Public &amp; Private</a:t>
            </a:r>
          </a:p>
          <a:p>
            <a:r>
              <a:rPr lang="en-NZ" sz="3600" dirty="0"/>
              <a:t>Azure Container Registry</a:t>
            </a:r>
          </a:p>
          <a:p>
            <a:pPr lvl="1"/>
            <a:r>
              <a:rPr lang="en-NZ" sz="3200" dirty="0"/>
              <a:t>Private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C2F7FC-43A8-40C2-ADE1-3D158BC148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65" y="4800845"/>
            <a:ext cx="2016224" cy="10585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D304C3-BA28-4B80-B1A4-08ED2ECE9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65" y="2492896"/>
            <a:ext cx="3915916" cy="133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2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37E02-C1CA-4765-96C4-3C85E328C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5400" dirty="0"/>
              <a:t>Container Workflow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C0D4B83D-AE23-4A16-8682-156280B3D0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5122372"/>
              </p:ext>
            </p:extLst>
          </p:nvPr>
        </p:nvGraphicFramePr>
        <p:xfrm>
          <a:off x="2133972" y="1844824"/>
          <a:ext cx="8136904" cy="4649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92F964A4-60C9-4949-809F-233384FD42F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441" y="1988840"/>
            <a:ext cx="648072" cy="6480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E3F4D9F-989B-4C78-A984-7A6425E47A2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76" y="3252008"/>
            <a:ext cx="1121756" cy="58892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56526-3BF8-4512-B147-39D5EF60D5E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59" y="2970683"/>
            <a:ext cx="1125859" cy="11258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817A960-755C-408A-ACE0-27C9711508E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63" y="4220865"/>
            <a:ext cx="1075317" cy="10753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AE70332-1B8E-4BD7-B282-87B24385812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63" y="5652750"/>
            <a:ext cx="1223746" cy="64246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D88F2C8-6F72-49B5-98F3-CBE5BBF0F1D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620" y="5379765"/>
            <a:ext cx="1146880" cy="11468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D5A47D9-9915-41D4-B444-53F744602BA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380" y="4452109"/>
            <a:ext cx="618852" cy="61885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973BD3D-2BD9-4FDB-8CCC-5B67D51A497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180" y="4452109"/>
            <a:ext cx="549026" cy="68628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662847D-38D0-49DC-9E44-DA336C67AF5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667" y="1752600"/>
            <a:ext cx="1125859" cy="11258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8F53D7-1A76-41B6-A657-DD39AB8E506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158" y="1909884"/>
            <a:ext cx="1696147" cy="86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32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0D9A52-018B-4BAC-9B9E-AFD26AB2E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408"/>
            <a:ext cx="12207746" cy="8138497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0" y="2709118"/>
            <a:ext cx="12188825" cy="1371600"/>
          </a:xfrm>
          <a:solidFill>
            <a:schemeClr val="accent1">
              <a:alpha val="72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Orchestrators &amp; </a:t>
            </a:r>
            <a:r>
              <a:rPr lang="en-US" sz="6600" b="1" dirty="0">
                <a:solidFill>
                  <a:srgbClr val="FFFF00"/>
                </a:solidFill>
              </a:rPr>
              <a:t>Kubernetes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0B4D88-276F-4D7E-95D7-EF6D79AB0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780" y="4731027"/>
            <a:ext cx="2581807" cy="216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6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5C0CECD-4793-4C67-B656-25D44EF8D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pPr algn="ctr"/>
            <a:r>
              <a:rPr lang="en-NZ" sz="4800" dirty="0"/>
              <a:t>Kubernetes = Container Orchestrator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481E733-078A-48FB-9378-F3AE8CB51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5860" y="1904999"/>
            <a:ext cx="9865095" cy="4114801"/>
          </a:xfrm>
        </p:spPr>
        <p:txBody>
          <a:bodyPr>
            <a:noAutofit/>
          </a:bodyPr>
          <a:lstStyle/>
          <a:p>
            <a:r>
              <a:rPr lang="en-NZ" sz="3200" dirty="0"/>
              <a:t>Developed by Google </a:t>
            </a:r>
          </a:p>
          <a:p>
            <a:pPr lvl="1"/>
            <a:r>
              <a:rPr lang="en-NZ" sz="2800" dirty="0"/>
              <a:t>Free, Open-Source</a:t>
            </a:r>
          </a:p>
          <a:p>
            <a:r>
              <a:rPr lang="en-NZ" sz="3200" dirty="0"/>
              <a:t>Runs Anywhere</a:t>
            </a:r>
          </a:p>
          <a:p>
            <a:pPr lvl="1"/>
            <a:r>
              <a:rPr lang="en-NZ" sz="2800" dirty="0"/>
              <a:t>On-premises, Cloud (Azure Container Service), Other Cloud Providers</a:t>
            </a:r>
          </a:p>
          <a:p>
            <a:r>
              <a:rPr lang="en-NZ" sz="3200" dirty="0"/>
              <a:t>Other Orchestrators</a:t>
            </a:r>
          </a:p>
          <a:p>
            <a:pPr lvl="1"/>
            <a:r>
              <a:rPr lang="en-NZ" sz="2800" dirty="0"/>
              <a:t>DC/OS (Mesos), Swarm (Docker), Cattle (Rancher) and others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84C777-3D96-4F2D-A888-F818B8CAE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356" y="1412776"/>
            <a:ext cx="467677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93997-832E-4952-B39B-5CE96962D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en-NZ" sz="4400" dirty="0"/>
              <a:t>Kubernetes Cluster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679B2B-16D0-47D7-9CB6-96B35CB8A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246" y="1196752"/>
            <a:ext cx="9144001" cy="510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0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7AAB8-1703-4EE2-A5E1-63C908BB4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81000"/>
            <a:ext cx="12188824" cy="815752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NZ" sz="5400" dirty="0"/>
              <a:t>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58338-63C3-429F-88BF-716C8FDA5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796" y="1268760"/>
            <a:ext cx="9134391" cy="4751040"/>
          </a:xfrm>
        </p:spPr>
        <p:txBody>
          <a:bodyPr>
            <a:normAutofit/>
          </a:bodyPr>
          <a:lstStyle/>
          <a:p>
            <a:r>
              <a:rPr lang="en-NZ" sz="3600" dirty="0"/>
              <a:t>Manages &amp; Monitors </a:t>
            </a:r>
            <a:r>
              <a:rPr lang="en-NZ" sz="3600" b="1" dirty="0"/>
              <a:t>Nodes</a:t>
            </a:r>
          </a:p>
          <a:p>
            <a:r>
              <a:rPr lang="en-NZ" sz="3600" b="1" dirty="0"/>
              <a:t>Schedules Pods</a:t>
            </a:r>
          </a:p>
          <a:p>
            <a:r>
              <a:rPr lang="en-NZ" sz="3600" dirty="0"/>
              <a:t>Can be made </a:t>
            </a:r>
            <a:r>
              <a:rPr lang="en-NZ" sz="3600" b="1" dirty="0"/>
              <a:t>Highly Available</a:t>
            </a:r>
          </a:p>
          <a:p>
            <a:r>
              <a:rPr lang="en-NZ" sz="3600" b="1" dirty="0"/>
              <a:t>Container Host</a:t>
            </a:r>
            <a:r>
              <a:rPr lang="en-NZ" sz="3600" dirty="0"/>
              <a:t> (Docker)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C54E0F-ADB2-4150-BB7A-BE32E2ACA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708" y="1268760"/>
            <a:ext cx="2654424" cy="265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02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7AAB8-1703-4EE2-A5E1-63C908BB4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81000"/>
            <a:ext cx="12188824" cy="815752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NZ" sz="5400" dirty="0"/>
              <a:t>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58338-63C3-429F-88BF-716C8FDA5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796" y="1268760"/>
            <a:ext cx="9134391" cy="4751040"/>
          </a:xfrm>
        </p:spPr>
        <p:txBody>
          <a:bodyPr>
            <a:normAutofit lnSpcReduction="10000"/>
          </a:bodyPr>
          <a:lstStyle/>
          <a:p>
            <a:r>
              <a:rPr lang="en-NZ" sz="3600" b="1" dirty="0"/>
              <a:t>Container Host</a:t>
            </a:r>
            <a:r>
              <a:rPr lang="en-NZ" sz="3600" dirty="0"/>
              <a:t> (Docker)</a:t>
            </a:r>
          </a:p>
          <a:p>
            <a:pPr lvl="1"/>
            <a:r>
              <a:rPr lang="en-NZ" sz="3200" b="1" dirty="0"/>
              <a:t>Windows</a:t>
            </a:r>
            <a:r>
              <a:rPr lang="en-NZ" sz="3200" dirty="0"/>
              <a:t> or </a:t>
            </a:r>
            <a:r>
              <a:rPr lang="en-NZ" sz="3200" b="1" dirty="0"/>
              <a:t>Linux</a:t>
            </a:r>
          </a:p>
          <a:p>
            <a:pPr lvl="1"/>
            <a:r>
              <a:rPr lang="en-NZ" sz="3200" dirty="0"/>
              <a:t>Can be </a:t>
            </a:r>
            <a:r>
              <a:rPr lang="en-NZ" sz="3200" b="1" u="sng" dirty="0"/>
              <a:t>Hybrid</a:t>
            </a:r>
            <a:r>
              <a:rPr lang="en-NZ" sz="3200" dirty="0"/>
              <a:t> (!)</a:t>
            </a:r>
          </a:p>
          <a:p>
            <a:pPr lvl="1"/>
            <a:r>
              <a:rPr lang="en-NZ" sz="3200" dirty="0"/>
              <a:t>Dynamic</a:t>
            </a:r>
          </a:p>
          <a:p>
            <a:endParaRPr lang="en-NZ" sz="3600" dirty="0"/>
          </a:p>
          <a:p>
            <a:r>
              <a:rPr lang="en-NZ" sz="3600" dirty="0"/>
              <a:t>Hosts</a:t>
            </a:r>
          </a:p>
          <a:p>
            <a:pPr lvl="1"/>
            <a:r>
              <a:rPr lang="en-NZ" sz="3200" dirty="0"/>
              <a:t>One</a:t>
            </a:r>
            <a:r>
              <a:rPr lang="en-NZ" sz="3200" b="1" dirty="0"/>
              <a:t> </a:t>
            </a:r>
            <a:r>
              <a:rPr lang="en-NZ" sz="3200" b="1" dirty="0" err="1"/>
              <a:t>Kubelet</a:t>
            </a:r>
            <a:endParaRPr lang="en-NZ" sz="3200" b="1" dirty="0"/>
          </a:p>
          <a:p>
            <a:pPr lvl="1"/>
            <a:r>
              <a:rPr lang="en-NZ" sz="3200" dirty="0"/>
              <a:t>One or more </a:t>
            </a:r>
            <a:r>
              <a:rPr lang="en-NZ" sz="3200" b="1" dirty="0"/>
              <a:t>Pods</a:t>
            </a:r>
            <a:endParaRPr lang="en-NZ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D3C965-208F-4924-ACE5-CC03E5331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524" y="1281793"/>
            <a:ext cx="3900683" cy="452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9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Agenda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4000" dirty="0"/>
              <a:t>What are Containers?</a:t>
            </a:r>
          </a:p>
          <a:p>
            <a:r>
              <a:rPr lang="en-NZ" sz="4000" dirty="0"/>
              <a:t>Container Images</a:t>
            </a:r>
          </a:p>
          <a:p>
            <a:r>
              <a:rPr lang="en-NZ" sz="4000" dirty="0"/>
              <a:t>Orchestrators &amp; Kubernetes</a:t>
            </a:r>
          </a:p>
          <a:p>
            <a:r>
              <a:rPr lang="en-NZ" sz="4000" dirty="0"/>
              <a:t>Azure Container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C18D0E-7BEB-4BBB-A2E9-E8F1FC609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196" y="4724400"/>
            <a:ext cx="2581807" cy="216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7AAB8-1703-4EE2-A5E1-63C908BB4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81000"/>
            <a:ext cx="12188824" cy="815752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NZ" sz="5400" dirty="0"/>
              <a:t>Pods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58338-63C3-429F-88BF-716C8FDA5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796" y="1268760"/>
            <a:ext cx="9134391" cy="4751040"/>
          </a:xfrm>
        </p:spPr>
        <p:txBody>
          <a:bodyPr>
            <a:normAutofit/>
          </a:bodyPr>
          <a:lstStyle/>
          <a:p>
            <a:r>
              <a:rPr lang="en-NZ" sz="3600" dirty="0"/>
              <a:t>A </a:t>
            </a:r>
            <a:r>
              <a:rPr lang="en-NZ" sz="3600" b="1" dirty="0"/>
              <a:t>Unit</a:t>
            </a:r>
            <a:r>
              <a:rPr lang="en-NZ" sz="3600" dirty="0"/>
              <a:t> of </a:t>
            </a:r>
            <a:r>
              <a:rPr lang="en-NZ" sz="3600" b="1" dirty="0"/>
              <a:t>Deployment</a:t>
            </a:r>
          </a:p>
          <a:p>
            <a:r>
              <a:rPr lang="en-NZ" sz="3600" dirty="0"/>
              <a:t>One or more </a:t>
            </a:r>
            <a:r>
              <a:rPr lang="en-NZ" sz="3600" b="1" dirty="0"/>
              <a:t>Containers</a:t>
            </a:r>
          </a:p>
          <a:p>
            <a:r>
              <a:rPr lang="en-NZ" sz="3600" dirty="0"/>
              <a:t>Storage Resources</a:t>
            </a:r>
          </a:p>
          <a:p>
            <a:r>
              <a:rPr lang="en-NZ" sz="3600" dirty="0"/>
              <a:t>Network IP Address</a:t>
            </a:r>
          </a:p>
          <a:p>
            <a:r>
              <a:rPr lang="en-NZ" sz="3600" dirty="0"/>
              <a:t>Managed by </a:t>
            </a:r>
            <a:r>
              <a:rPr lang="en-NZ" sz="3600" b="1" dirty="0" err="1"/>
              <a:t>Kubelet</a:t>
            </a:r>
            <a:endParaRPr lang="en-NZ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64C745-05DF-4A72-A1D5-99AAFA2D8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420" y="1340768"/>
            <a:ext cx="5531866" cy="178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7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7AAB8-1703-4EE2-A5E1-63C908BB4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81000"/>
            <a:ext cx="12188824" cy="815752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NZ" sz="5400" dirty="0"/>
              <a:t>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58338-63C3-429F-88BF-716C8FDA5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796" y="1268760"/>
            <a:ext cx="9134391" cy="4751040"/>
          </a:xfrm>
        </p:spPr>
        <p:txBody>
          <a:bodyPr>
            <a:normAutofit/>
          </a:bodyPr>
          <a:lstStyle/>
          <a:p>
            <a:r>
              <a:rPr lang="en-NZ" sz="3600" dirty="0"/>
              <a:t>Used to </a:t>
            </a:r>
            <a:r>
              <a:rPr lang="en-NZ" sz="3600" b="1" dirty="0"/>
              <a:t>Deploy Application</a:t>
            </a:r>
          </a:p>
          <a:p>
            <a:r>
              <a:rPr lang="en-NZ" sz="3600" dirty="0"/>
              <a:t>Stored on </a:t>
            </a:r>
            <a:r>
              <a:rPr lang="en-NZ" sz="3600" b="1" dirty="0"/>
              <a:t>Master</a:t>
            </a:r>
          </a:p>
          <a:p>
            <a:r>
              <a:rPr lang="en-NZ" sz="3600" dirty="0"/>
              <a:t>Defines Desired State</a:t>
            </a:r>
          </a:p>
          <a:p>
            <a:r>
              <a:rPr lang="en-NZ" sz="3600" dirty="0"/>
              <a:t>Configure using </a:t>
            </a:r>
            <a:r>
              <a:rPr lang="en-NZ" sz="3600" b="1" dirty="0"/>
              <a:t>Manifest File</a:t>
            </a:r>
          </a:p>
          <a:p>
            <a:r>
              <a:rPr lang="en-NZ" sz="3600" dirty="0"/>
              <a:t>Can be Modified/Updated</a:t>
            </a:r>
          </a:p>
          <a:p>
            <a:endParaRPr lang="en-NZ" sz="3600" dirty="0"/>
          </a:p>
          <a:p>
            <a:endParaRPr lang="en-NZ" sz="3600" dirty="0"/>
          </a:p>
          <a:p>
            <a:endParaRPr lang="en-NZ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A4905D-5DBA-4D58-A5D9-821827F5F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635" y="1285422"/>
            <a:ext cx="2520281" cy="40209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C59398-6DCA-4957-B693-7D33C0597298}"/>
              </a:ext>
            </a:extLst>
          </p:cNvPr>
          <p:cNvSpPr/>
          <p:nvPr/>
        </p:nvSpPr>
        <p:spPr>
          <a:xfrm>
            <a:off x="8089840" y="5351054"/>
            <a:ext cx="3188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dirty="0"/>
              <a:t>Deployment Manifest for Nginx</a:t>
            </a:r>
          </a:p>
        </p:txBody>
      </p:sp>
    </p:spTree>
    <p:extLst>
      <p:ext uri="{BB962C8B-B14F-4D97-AF65-F5344CB8AC3E}">
        <p14:creationId xmlns:p14="http://schemas.microsoft.com/office/powerpoint/2010/main" val="171480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7AAB8-1703-4EE2-A5E1-63C908BB4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81000"/>
            <a:ext cx="12188824" cy="815752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NZ" sz="5400" dirty="0"/>
              <a:t>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58338-63C3-429F-88BF-716C8FDA5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796" y="1268760"/>
            <a:ext cx="9134391" cy="4751040"/>
          </a:xfrm>
        </p:spPr>
        <p:txBody>
          <a:bodyPr>
            <a:normAutofit/>
          </a:bodyPr>
          <a:lstStyle/>
          <a:p>
            <a:r>
              <a:rPr lang="en-NZ" sz="3600" dirty="0"/>
              <a:t>Defines External Access to Pods</a:t>
            </a:r>
            <a:endParaRPr lang="en-NZ" sz="3600" b="1" dirty="0"/>
          </a:p>
          <a:p>
            <a:r>
              <a:rPr lang="en-NZ" sz="3600" dirty="0"/>
              <a:t>Maps Port to Target Port</a:t>
            </a:r>
          </a:p>
          <a:p>
            <a:r>
              <a:rPr lang="en-NZ" sz="3600" dirty="0"/>
              <a:t>Abstraction</a:t>
            </a:r>
          </a:p>
          <a:p>
            <a:r>
              <a:rPr lang="en-NZ" sz="3600" dirty="0"/>
              <a:t>Labels</a:t>
            </a:r>
          </a:p>
          <a:p>
            <a:endParaRPr lang="en-NZ" sz="3600" dirty="0"/>
          </a:p>
          <a:p>
            <a:endParaRPr lang="en-NZ" sz="3200" b="1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DF1CE5A-C839-4CD2-AFBE-094C48A6D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9956" y="1916832"/>
            <a:ext cx="8525932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84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234C0-B314-494E-A4EA-181B69E32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NZ" sz="5400" dirty="0">
                <a:latin typeface="Consolas" panose="020B0609020204030204" pitchFamily="49" charset="0"/>
              </a:rPr>
              <a:t>kubectl.exe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08B56-A407-44CC-A5AF-6FFEF77EA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3200" dirty="0"/>
              <a:t>Kubernetes CLI</a:t>
            </a:r>
          </a:p>
          <a:p>
            <a:r>
              <a:rPr lang="en-NZ" sz="3200" dirty="0"/>
              <a:t>Manages Kubernetes Clusters</a:t>
            </a:r>
          </a:p>
          <a:p>
            <a:r>
              <a:rPr lang="en-NZ" sz="3200" dirty="0"/>
              <a:t>Connects to Master</a:t>
            </a:r>
          </a:p>
          <a:p>
            <a:r>
              <a:rPr lang="en-NZ" sz="3200" dirty="0"/>
              <a:t>Uses HTTPS REST API</a:t>
            </a:r>
          </a:p>
          <a:p>
            <a:r>
              <a:rPr lang="en-NZ" sz="3200" dirty="0"/>
              <a:t>Username + SSH Key</a:t>
            </a:r>
          </a:p>
        </p:txBody>
      </p:sp>
    </p:spTree>
    <p:extLst>
      <p:ext uri="{BB962C8B-B14F-4D97-AF65-F5344CB8AC3E}">
        <p14:creationId xmlns:p14="http://schemas.microsoft.com/office/powerpoint/2010/main" val="112075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F775AD-C344-4939-B697-D5909859C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0" y="2709118"/>
            <a:ext cx="12188825" cy="1371600"/>
          </a:xfrm>
          <a:solidFill>
            <a:schemeClr val="accent1">
              <a:alpha val="72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Azure Container Service</a:t>
            </a:r>
            <a:endParaRPr lang="en-US" sz="6600" b="1" dirty="0">
              <a:solidFill>
                <a:srgbClr val="FFFF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0B4D88-276F-4D7E-95D7-EF6D79AB0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780" y="4731027"/>
            <a:ext cx="2581807" cy="216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00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AA214-45B2-4CF8-A1BF-9C0D2722C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en-NZ" sz="5400" dirty="0"/>
              <a:t>Azure Container Service (ACS)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5E9F0-5022-4452-B21C-A9BC09BBA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u="sng" dirty="0"/>
              <a:t>Deploys </a:t>
            </a:r>
            <a:r>
              <a:rPr lang="en-US" sz="3600" b="1" u="sng" dirty="0">
                <a:solidFill>
                  <a:srgbClr val="FF0000"/>
                </a:solidFill>
              </a:rPr>
              <a:t>Unmanaged</a:t>
            </a:r>
            <a:r>
              <a:rPr lang="en-US" sz="3600" u="sng" dirty="0"/>
              <a:t> Container Cluster</a:t>
            </a:r>
          </a:p>
          <a:p>
            <a:pPr lvl="1"/>
            <a:r>
              <a:rPr lang="en-US" sz="3200" dirty="0"/>
              <a:t>Azure Kubernetes Service (AKS) creates Managed Cluster (Preview)</a:t>
            </a:r>
          </a:p>
          <a:p>
            <a:r>
              <a:rPr lang="en-US" sz="3600" dirty="0"/>
              <a:t>Orchestrators</a:t>
            </a:r>
          </a:p>
          <a:p>
            <a:pPr lvl="1"/>
            <a:r>
              <a:rPr lang="en-US" sz="3200" u="sng" dirty="0"/>
              <a:t>Kubernetes</a:t>
            </a:r>
          </a:p>
          <a:p>
            <a:pPr lvl="1"/>
            <a:r>
              <a:rPr lang="en-US" sz="3200" dirty="0"/>
              <a:t>DC/OS (Mesos)</a:t>
            </a:r>
          </a:p>
          <a:p>
            <a:pPr lvl="1"/>
            <a:r>
              <a:rPr lang="en-US" sz="3200" dirty="0"/>
              <a:t>Swarm (Docker)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C4B45B-EFDB-484D-A5A7-12A3F1A9EA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805" y="3408214"/>
            <a:ext cx="1108370" cy="11083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F4B60E-063A-4ECD-8467-1CE3C926EF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524" y="4882969"/>
            <a:ext cx="1584176" cy="15841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AB9D18-EE5D-4626-92A4-A33B0CEEE2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436" y="4235244"/>
            <a:ext cx="1036362" cy="129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9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AA214-45B2-4CF8-A1BF-9C0D2722C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pPr algn="ctr"/>
            <a:r>
              <a:rPr lang="en-NZ" sz="5400" dirty="0"/>
              <a:t>Azure Kubernetes Service (AKS)</a:t>
            </a:r>
            <a:br>
              <a:rPr lang="en-NZ" sz="5400" dirty="0"/>
            </a:br>
            <a:r>
              <a:rPr lang="en-NZ" sz="5400" i="1" dirty="0"/>
              <a:t>Preview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5E9F0-5022-4452-B21C-A9BC09BBA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u="sng" dirty="0"/>
              <a:t>Deploys </a:t>
            </a:r>
            <a:r>
              <a:rPr lang="en-US" sz="3600" b="1" u="sng" dirty="0">
                <a:solidFill>
                  <a:srgbClr val="FF0000"/>
                </a:solidFill>
              </a:rPr>
              <a:t>Managed</a:t>
            </a:r>
            <a:r>
              <a:rPr lang="en-US" sz="3600" u="sng" dirty="0"/>
              <a:t> Kubernetes Cluster</a:t>
            </a:r>
          </a:p>
          <a:p>
            <a:r>
              <a:rPr lang="en-US" sz="3600" dirty="0"/>
              <a:t>Reduced Management</a:t>
            </a:r>
          </a:p>
          <a:p>
            <a:r>
              <a:rPr lang="en-US" sz="3600" dirty="0"/>
              <a:t>In Preview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C4B45B-EFDB-484D-A5A7-12A3F1A9E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396" y="3509392"/>
            <a:ext cx="2510408" cy="251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27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7BCA5-3394-4605-A586-BC2E0C151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en-NZ" sz="5400" dirty="0"/>
              <a:t>Features of ACS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DC0F7-1770-412A-9DFD-616F4264A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/>
              <a:t>Self-healing</a:t>
            </a:r>
          </a:p>
          <a:p>
            <a:r>
              <a:rPr lang="en-US" sz="3200" dirty="0"/>
              <a:t>Horizontal scaling</a:t>
            </a:r>
          </a:p>
          <a:p>
            <a:r>
              <a:rPr lang="en-US" sz="3200" dirty="0"/>
              <a:t>Service discovery and load balancing</a:t>
            </a:r>
          </a:p>
          <a:p>
            <a:r>
              <a:rPr lang="en-US" sz="3200" dirty="0"/>
              <a:t>Automated rollouts and rollbacks</a:t>
            </a:r>
          </a:p>
          <a:p>
            <a:r>
              <a:rPr lang="en-US" sz="3200" dirty="0"/>
              <a:t>Secret and configuration management</a:t>
            </a:r>
          </a:p>
          <a:p>
            <a:r>
              <a:rPr lang="en-US" sz="3200" dirty="0"/>
              <a:t>Storage orchestration</a:t>
            </a:r>
          </a:p>
          <a:p>
            <a:r>
              <a:rPr lang="en-US" sz="3200" dirty="0"/>
              <a:t>Batch execution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299867-2BC6-4A8C-A490-387C8DA74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08" y="1412776"/>
            <a:ext cx="4785762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54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F64DB-88A4-45CE-9ECC-DE0FE97A9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en-NZ" sz="5400" dirty="0"/>
              <a:t>Deploy ACS Using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65325-4291-4C98-8A9A-FB4974FF4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4000" dirty="0"/>
              <a:t>Azure Portal</a:t>
            </a:r>
          </a:p>
          <a:p>
            <a:r>
              <a:rPr lang="en-NZ" sz="4000" dirty="0"/>
              <a:t>Azure Resource Manager Template</a:t>
            </a:r>
          </a:p>
          <a:p>
            <a:r>
              <a:rPr lang="en-NZ" sz="4000" dirty="0"/>
              <a:t>Azure PowerShell Cmdlets</a:t>
            </a:r>
          </a:p>
          <a:p>
            <a:r>
              <a:rPr lang="en-NZ" sz="4000" u="sng" dirty="0"/>
              <a:t>Azure CLI</a:t>
            </a:r>
          </a:p>
          <a:p>
            <a:r>
              <a:rPr lang="en-NZ" sz="4000" dirty="0" err="1"/>
              <a:t>Programatically</a:t>
            </a:r>
            <a:r>
              <a:rPr lang="en-NZ" sz="4000" dirty="0"/>
              <a:t> via Azure API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5AF71B-CCFE-4EB5-A6F9-D771F9B823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33" y="3415122"/>
            <a:ext cx="716313" cy="7163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DED039-C410-4320-9F07-76A973E1E9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81" y="2675240"/>
            <a:ext cx="609744" cy="6097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CE338E-898B-460F-A475-FB090BF5D0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06" y="4187225"/>
            <a:ext cx="975761" cy="6862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D883CE-FA76-459C-843A-E46D950A4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3" y="1903137"/>
            <a:ext cx="609744" cy="60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1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CBEBE-95EF-4C30-8231-B72119A4F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NZ" sz="5400" dirty="0"/>
              <a:t>ACS Deploy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0C1D6-30A6-40B1-BAD2-D3CB0BCC1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NZ" sz="3600" dirty="0"/>
              <a:t>Orchestrator Type</a:t>
            </a:r>
          </a:p>
          <a:p>
            <a:r>
              <a:rPr lang="en-NZ" sz="3600" dirty="0"/>
              <a:t>DNS Prefix</a:t>
            </a:r>
          </a:p>
          <a:p>
            <a:r>
              <a:rPr lang="en-NZ" sz="3600" dirty="0"/>
              <a:t>Master Credentials (using SSH)</a:t>
            </a:r>
          </a:p>
          <a:p>
            <a:r>
              <a:rPr lang="en-NZ" sz="3600" dirty="0"/>
              <a:t>Number of Master Nodes</a:t>
            </a:r>
          </a:p>
          <a:p>
            <a:r>
              <a:rPr lang="en-NZ" sz="3600" dirty="0"/>
              <a:t>Number of Nodes (Agents)</a:t>
            </a:r>
          </a:p>
          <a:p>
            <a:r>
              <a:rPr lang="en-NZ" sz="3600" dirty="0"/>
              <a:t>Agent, Master VM &amp; Disk Size</a:t>
            </a:r>
          </a:p>
          <a:p>
            <a:pPr marL="0" indent="0">
              <a:buNone/>
            </a:pPr>
            <a:endParaRPr lang="en-NZ" sz="3600" dirty="0"/>
          </a:p>
        </p:txBody>
      </p:sp>
    </p:spTree>
    <p:extLst>
      <p:ext uri="{BB962C8B-B14F-4D97-AF65-F5344CB8AC3E}">
        <p14:creationId xmlns:p14="http://schemas.microsoft.com/office/powerpoint/2010/main" val="274686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BE04F8-7366-4498-9329-1DF8B40F6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0" y="2204864"/>
            <a:ext cx="12188825" cy="1371600"/>
          </a:xfrm>
          <a:solidFill>
            <a:schemeClr val="accent1">
              <a:alpha val="72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What are </a:t>
            </a:r>
            <a:r>
              <a:rPr lang="en-US" sz="6600" b="1" dirty="0">
                <a:solidFill>
                  <a:srgbClr val="FFFF00"/>
                </a:solidFill>
              </a:rPr>
              <a:t>Containers</a:t>
            </a:r>
            <a:r>
              <a:rPr lang="en-US" sz="6600" b="1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F7361B-C4EE-4216-9310-E8C540841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196" y="4724400"/>
            <a:ext cx="2581807" cy="216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3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62024-186D-4C9A-B4CC-D6A9DEC74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en-NZ" sz="5400" dirty="0"/>
              <a:t>ACS Kubernetes Cluster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8C4D7E-3429-4D79-8508-7AB867267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44" y="1752600"/>
            <a:ext cx="10373979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5DBB3-03A2-4E4A-8551-33A0591C9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en-NZ" sz="5400" dirty="0"/>
              <a:t>Cluster Resources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051E80-B142-40DB-803F-7418B18A6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2" y="1628800"/>
            <a:ext cx="958215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13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2">
            <a:extLst>
              <a:ext uri="{FF2B5EF4-FFF2-40B4-BE49-F238E27FC236}">
                <a16:creationId xmlns:a16="http://schemas.microsoft.com/office/drawing/2014/main" id="{A204F240-9F60-4992-B8ED-ECBF033A1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7" y="260648"/>
            <a:ext cx="12188825" cy="1371600"/>
          </a:xfrm>
          <a:solidFill>
            <a:schemeClr val="accent1">
              <a:alpha val="72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1997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69301D4-EAA1-4775-B337-FAAAC4F10F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044" y="1844824"/>
            <a:ext cx="3215552" cy="46941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2B2C71-5BB6-4C5F-93D9-174A95DB9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012" y="1844824"/>
            <a:ext cx="7473396" cy="468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93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2">
            <a:extLst>
              <a:ext uri="{FF2B5EF4-FFF2-40B4-BE49-F238E27FC236}">
                <a16:creationId xmlns:a16="http://schemas.microsoft.com/office/drawing/2014/main" id="{A204F240-9F60-4992-B8ED-ECBF033A1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7" y="260648"/>
            <a:ext cx="12188825" cy="1371600"/>
          </a:xfrm>
          <a:solidFill>
            <a:schemeClr val="accent1">
              <a:alpha val="72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1999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2487D4-5931-4A80-8266-210533EE5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083" y="2204864"/>
            <a:ext cx="5659067" cy="37444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023003-52BE-442F-B4DC-7A48F1247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59" y="2204864"/>
            <a:ext cx="9790279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71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2">
            <a:extLst>
              <a:ext uri="{FF2B5EF4-FFF2-40B4-BE49-F238E27FC236}">
                <a16:creationId xmlns:a16="http://schemas.microsoft.com/office/drawing/2014/main" id="{A204F240-9F60-4992-B8ED-ECBF033A1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7" y="260648"/>
            <a:ext cx="12188825" cy="1371600"/>
          </a:xfrm>
          <a:solidFill>
            <a:schemeClr val="accent1">
              <a:alpha val="72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2014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C5929D-3369-4C52-A830-B2D737B2C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140" y="2276872"/>
            <a:ext cx="4789369" cy="37444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928D87-B45B-464C-9EEA-B552DCB96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859" y="2276872"/>
            <a:ext cx="9819914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52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98D19-FC17-41FA-B4D5-72FB440BC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884" y="26738"/>
            <a:ext cx="9144001" cy="1031776"/>
          </a:xfrm>
        </p:spPr>
        <p:txBody>
          <a:bodyPr/>
          <a:lstStyle/>
          <a:p>
            <a:pPr algn="ctr"/>
            <a:r>
              <a:rPr lang="en-NZ" dirty="0"/>
              <a:t>Virtualization vs. Containers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44D9E4-C9E4-4D2C-82F5-B39D2D3EE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044" y="1268760"/>
            <a:ext cx="6408712" cy="24510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89FEAC-A3F2-46A1-9C27-503971652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043" y="3930099"/>
            <a:ext cx="6420713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5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D0FF5-DE1E-4871-AB24-1DA780DCC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NZ" sz="5400" dirty="0"/>
              <a:t>Run Containers In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BBA0A8-1333-410E-BA15-D429FAA57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On-Premises Datacentre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8BB272-431F-4368-BAFC-BE40304362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/>
          <a:p>
            <a:r>
              <a:rPr lang="en-NZ" sz="3200" dirty="0"/>
              <a:t>Physical/Virtual</a:t>
            </a:r>
          </a:p>
          <a:p>
            <a:pPr lvl="1"/>
            <a:r>
              <a:rPr lang="en-NZ" sz="2800" dirty="0"/>
              <a:t>Linux</a:t>
            </a:r>
          </a:p>
          <a:p>
            <a:pPr lvl="1"/>
            <a:r>
              <a:rPr lang="en-NZ" sz="2800" dirty="0"/>
              <a:t>Windows Server 2016+</a:t>
            </a:r>
          </a:p>
          <a:p>
            <a:r>
              <a:rPr lang="en-NZ" sz="3200" dirty="0"/>
              <a:t>Azure Stack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61DA8A-34BA-4174-B19E-1FF075E86A9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NZ" dirty="0"/>
              <a:t>Azure Compute (VM)</a:t>
            </a:r>
          </a:p>
          <a:p>
            <a:r>
              <a:rPr lang="en-NZ" dirty="0"/>
              <a:t>Azure Container Instance</a:t>
            </a:r>
          </a:p>
          <a:p>
            <a:r>
              <a:rPr lang="en-NZ" dirty="0"/>
              <a:t>Azure App Service</a:t>
            </a:r>
          </a:p>
          <a:p>
            <a:r>
              <a:rPr lang="en-NZ" u="sng" dirty="0"/>
              <a:t>Azure Container Service</a:t>
            </a:r>
          </a:p>
          <a:p>
            <a:r>
              <a:rPr lang="en-NZ" dirty="0"/>
              <a:t>Azure Kubernetes Service</a:t>
            </a:r>
          </a:p>
          <a:p>
            <a:r>
              <a:rPr lang="en-NZ" dirty="0"/>
              <a:t>Service Fabric</a:t>
            </a:r>
          </a:p>
          <a:p>
            <a:r>
              <a:rPr lang="en-NZ" dirty="0"/>
              <a:t>And others…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D91C1B4C-0EA2-48C2-82EA-BFC2658A08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9861" y="2003749"/>
            <a:ext cx="3507918" cy="48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2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98D19-FC17-41FA-B4D5-72FB440BC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260648"/>
            <a:ext cx="9144001" cy="1371600"/>
          </a:xfrm>
        </p:spPr>
        <p:txBody>
          <a:bodyPr>
            <a:normAutofit/>
          </a:bodyPr>
          <a:lstStyle/>
          <a:p>
            <a:pPr algn="ctr"/>
            <a:r>
              <a:rPr lang="en-NZ" sz="5400" dirty="0"/>
              <a:t>Container Hosts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535D7-1939-4B0A-9383-A30091918D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7788" y="2622849"/>
            <a:ext cx="4416552" cy="3276600"/>
          </a:xfrm>
        </p:spPr>
        <p:txBody>
          <a:bodyPr>
            <a:normAutofit/>
          </a:bodyPr>
          <a:lstStyle/>
          <a:p>
            <a:pPr lvl="1"/>
            <a:endParaRPr lang="en-NZ" sz="3600" dirty="0"/>
          </a:p>
          <a:p>
            <a:pPr lvl="1"/>
            <a:r>
              <a:rPr lang="en-NZ" sz="3600" dirty="0"/>
              <a:t>Linux Containers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6CFE9F8-0214-41AD-ADF6-1D86992592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374332" y="2622849"/>
            <a:ext cx="5886775" cy="3276600"/>
          </a:xfrm>
        </p:spPr>
        <p:txBody>
          <a:bodyPr>
            <a:normAutofit/>
          </a:bodyPr>
          <a:lstStyle/>
          <a:p>
            <a:pPr lvl="1"/>
            <a:endParaRPr lang="en-NZ" sz="3200" dirty="0"/>
          </a:p>
          <a:p>
            <a:pPr lvl="1"/>
            <a:r>
              <a:rPr lang="en-NZ" sz="3200" dirty="0"/>
              <a:t>Windows Server Containers</a:t>
            </a:r>
          </a:p>
          <a:p>
            <a:pPr lvl="1"/>
            <a:r>
              <a:rPr lang="en-NZ" sz="3200" dirty="0"/>
              <a:t>Hyper-V (Isolated) Containers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0A618B-C137-425A-ABEF-978B2B1FC5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676" y="1959674"/>
            <a:ext cx="3866575" cy="74983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05EB9DC-22E9-43BB-A69A-1C4B119051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6" y="1948687"/>
            <a:ext cx="1378093" cy="7608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35C473-61D2-4786-993A-F66F4DFA9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4862" y="1937972"/>
            <a:ext cx="2240920" cy="7715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2B9162-F683-4146-9CBF-C31BA6A2E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251" y="1933198"/>
            <a:ext cx="2254786" cy="77631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BD7058E-5DF8-4E0E-BB66-D76C7518183C}"/>
              </a:ext>
            </a:extLst>
          </p:cNvPr>
          <p:cNvSpPr/>
          <p:nvPr/>
        </p:nvSpPr>
        <p:spPr>
          <a:xfrm>
            <a:off x="2042300" y="1812144"/>
            <a:ext cx="5405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5400" b="1" dirty="0">
                <a:solidFill>
                  <a:srgbClr val="C00000"/>
                </a:solidFill>
                <a:effectLst>
                  <a:glow rad="127000">
                    <a:schemeClr val="tx1"/>
                  </a:glow>
                </a:effectLst>
              </a:rPr>
              <a:t>+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91E492E-1853-4044-A84F-800340F30A9B}"/>
              </a:ext>
            </a:extLst>
          </p:cNvPr>
          <p:cNvSpPr/>
          <p:nvPr/>
        </p:nvSpPr>
        <p:spPr>
          <a:xfrm>
            <a:off x="8936960" y="1829597"/>
            <a:ext cx="5405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5400" b="1" dirty="0">
                <a:solidFill>
                  <a:srgbClr val="C00000"/>
                </a:solidFill>
                <a:effectLst>
                  <a:glow rad="127000">
                    <a:schemeClr val="tx1"/>
                  </a:glow>
                </a:effectLst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30411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3642</TotalTime>
  <Words>459</Words>
  <Application>Microsoft Office PowerPoint</Application>
  <PresentationFormat>Custom</PresentationFormat>
  <Paragraphs>153</Paragraphs>
  <Slides>31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Consolas</vt:lpstr>
      <vt:lpstr>Corbel</vt:lpstr>
      <vt:lpstr>Digital Blue Tunnel 16x9</vt:lpstr>
      <vt:lpstr>Containerize Your World</vt:lpstr>
      <vt:lpstr>Agenda</vt:lpstr>
      <vt:lpstr>What are Containers?</vt:lpstr>
      <vt:lpstr>1997</vt:lpstr>
      <vt:lpstr>1999</vt:lpstr>
      <vt:lpstr>2014</vt:lpstr>
      <vt:lpstr>Virtualization vs. Containers</vt:lpstr>
      <vt:lpstr>Run Containers In</vt:lpstr>
      <vt:lpstr>Container Hosts</vt:lpstr>
      <vt:lpstr>Container Hosts Cont.</vt:lpstr>
      <vt:lpstr>Container Images</vt:lpstr>
      <vt:lpstr>Docker Images</vt:lpstr>
      <vt:lpstr>Container Registry</vt:lpstr>
      <vt:lpstr>Container Workflow</vt:lpstr>
      <vt:lpstr>Orchestrators &amp; Kubernetes</vt:lpstr>
      <vt:lpstr>Kubernetes = Container Orchestrator</vt:lpstr>
      <vt:lpstr>Kubernetes Cluster</vt:lpstr>
      <vt:lpstr>Master</vt:lpstr>
      <vt:lpstr>Nodes</vt:lpstr>
      <vt:lpstr>Pods</vt:lpstr>
      <vt:lpstr>Deployment</vt:lpstr>
      <vt:lpstr>Service</vt:lpstr>
      <vt:lpstr>kubectl.exe</vt:lpstr>
      <vt:lpstr>Azure Container Service</vt:lpstr>
      <vt:lpstr>Azure Container Service (ACS)</vt:lpstr>
      <vt:lpstr>Azure Kubernetes Service (AKS) Preview</vt:lpstr>
      <vt:lpstr>Features of ACS</vt:lpstr>
      <vt:lpstr>Deploy ACS Using</vt:lpstr>
      <vt:lpstr>ACS Deploy Options</vt:lpstr>
      <vt:lpstr>ACS Kubernetes Cluster</vt:lpstr>
      <vt:lpstr>Cluster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Journey to the Cloud</dc:title>
  <dc:creator>Daniel Scott-Raynsford</dc:creator>
  <cp:lastModifiedBy>Daniel Scott-Raynsford</cp:lastModifiedBy>
  <cp:revision>93</cp:revision>
  <dcterms:created xsi:type="dcterms:W3CDTF">2018-04-06T08:45:42Z</dcterms:created>
  <dcterms:modified xsi:type="dcterms:W3CDTF">2018-04-20T09:56:45Z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